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1" d="100"/>
          <a:sy n="51" d="100"/>
        </p:scale>
        <p:origin x="-106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5F33B504-59F0-4600-8583-3676A006A89C}" type="datetimeFigureOut">
              <a:rPr lang="en-US" smtClean="0"/>
              <a:t>9/8/2012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CDC469-E504-457B-9DE0-472D9445CC77}" type="slidenum">
              <a:rPr lang="en-US" smtClean="0"/>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33B504-59F0-4600-8583-3676A006A89C}" type="datetimeFigureOut">
              <a:rPr lang="en-US" smtClean="0"/>
              <a:t>9/8/2012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CDC469-E504-457B-9DE0-472D9445CC7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33B504-59F0-4600-8583-3676A006A89C}" type="datetimeFigureOut">
              <a:rPr lang="en-US" smtClean="0"/>
              <a:t>9/8/2012</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EACDC469-E504-457B-9DE0-472D9445CC7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33B504-59F0-4600-8583-3676A006A89C}" type="datetimeFigureOut">
              <a:rPr lang="en-US" smtClean="0"/>
              <a:t>9/8/2012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CDC469-E504-457B-9DE0-472D9445CC7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F33B504-59F0-4600-8583-3676A006A89C}" type="datetimeFigureOut">
              <a:rPr lang="en-US" smtClean="0"/>
              <a:t>9/8/2012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CDC469-E504-457B-9DE0-472D9445CC7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F33B504-59F0-4600-8583-3676A006A89C}" type="datetimeFigureOut">
              <a:rPr lang="en-US" smtClean="0"/>
              <a:t>9/8/2012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CDC469-E504-457B-9DE0-472D9445CC7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F33B504-59F0-4600-8583-3676A006A89C}" type="datetimeFigureOut">
              <a:rPr lang="en-US" smtClean="0"/>
              <a:t>9/8/2012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CDC469-E504-457B-9DE0-472D9445CC7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F33B504-59F0-4600-8583-3676A006A89C}" type="datetimeFigureOut">
              <a:rPr lang="en-US" smtClean="0"/>
              <a:t>9/8/2012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CDC469-E504-457B-9DE0-472D9445CC7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33B504-59F0-4600-8583-3676A006A89C}" type="datetimeFigureOut">
              <a:rPr lang="en-US" smtClean="0"/>
              <a:t>9/8/2012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CDC469-E504-457B-9DE0-472D9445CC7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F33B504-59F0-4600-8583-3676A006A89C}" type="datetimeFigureOut">
              <a:rPr lang="en-US" smtClean="0"/>
              <a:t>9/8/2012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CDC469-E504-457B-9DE0-472D9445CC77}" type="slidenum">
              <a:rPr lang="en-US" smtClean="0"/>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5F33B504-59F0-4600-8583-3676A006A89C}" type="datetimeFigureOut">
              <a:rPr lang="en-US" smtClean="0"/>
              <a:t>9/8/2012</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EACDC469-E504-457B-9DE0-472D9445CC7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5F33B504-59F0-4600-8583-3676A006A89C}" type="datetimeFigureOut">
              <a:rPr lang="en-US" smtClean="0"/>
              <a:t>9/8/2012</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EACDC469-E504-457B-9DE0-472D9445CC7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Creating a Positive Learning Environment</a:t>
            </a:r>
            <a:endParaRPr lang="en-US" dirty="0"/>
          </a:p>
        </p:txBody>
      </p:sp>
      <p:sp>
        <p:nvSpPr>
          <p:cNvPr id="3" name="Subtitle 2"/>
          <p:cNvSpPr>
            <a:spLocks noGrp="1"/>
          </p:cNvSpPr>
          <p:nvPr>
            <p:ph type="subTitle" idx="1"/>
          </p:nvPr>
        </p:nvSpPr>
        <p:spPr/>
        <p:txBody>
          <a:bodyPr/>
          <a:lstStyle/>
          <a:p>
            <a:r>
              <a:rPr lang="en-US" dirty="0" smtClean="0"/>
              <a:t>MELS 601</a:t>
            </a:r>
          </a:p>
          <a:p>
            <a:r>
              <a:rPr lang="en-US" dirty="0" smtClean="0"/>
              <a:t>Ch. 5</a:t>
            </a:r>
            <a:endParaRPr lang="en-US" dirty="0"/>
          </a:p>
        </p:txBody>
      </p:sp>
    </p:spTree>
    <p:extLst>
      <p:ext uri="{BB962C8B-B14F-4D97-AF65-F5344CB8AC3E}">
        <p14:creationId xmlns:p14="http://schemas.microsoft.com/office/powerpoint/2010/main" val="3391944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118872" indent="0">
              <a:buNone/>
            </a:pPr>
            <a:r>
              <a:rPr lang="en-US" i="1" dirty="0" smtClean="0"/>
              <a:t>We have to assure these children that while they are with us they are safe and will be treated well. For some that may be all we can do but we must do that. We may not be able to control what goes on in any child’s life before or after school. But here they will not be abused and they will be treated fairly. And they will be protected and they will be respected. And we’re going to help them learn how life can be.</a:t>
            </a:r>
          </a:p>
          <a:p>
            <a:pPr marL="118872" indent="0">
              <a:buNone/>
            </a:pPr>
            <a:r>
              <a:rPr lang="en-US" i="1" dirty="0"/>
              <a:t> </a:t>
            </a:r>
            <a:r>
              <a:rPr lang="en-US" i="1" dirty="0" smtClean="0"/>
              <a:t>                                                       </a:t>
            </a:r>
            <a:r>
              <a:rPr lang="en-US" dirty="0" err="1" smtClean="0"/>
              <a:t>Karon</a:t>
            </a:r>
            <a:r>
              <a:rPr lang="en-US" dirty="0" smtClean="0"/>
              <a:t> </a:t>
            </a:r>
            <a:r>
              <a:rPr lang="en-US" dirty="0" err="1" smtClean="0"/>
              <a:t>Rilling</a:t>
            </a:r>
            <a:endParaRPr lang="en-US" i="1" dirty="0" smtClean="0"/>
          </a:p>
        </p:txBody>
      </p:sp>
    </p:spTree>
    <p:extLst>
      <p:ext uri="{BB962C8B-B14F-4D97-AF65-F5344CB8AC3E}">
        <p14:creationId xmlns:p14="http://schemas.microsoft.com/office/powerpoint/2010/main" val="2780901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Creating a Positive Learning Climate</a:t>
            </a:r>
            <a:endParaRPr lang="en-US" dirty="0"/>
          </a:p>
        </p:txBody>
      </p:sp>
      <p:sp>
        <p:nvSpPr>
          <p:cNvPr id="3" name="Content Placeholder 2"/>
          <p:cNvSpPr>
            <a:spLocks noGrp="1"/>
          </p:cNvSpPr>
          <p:nvPr>
            <p:ph idx="1"/>
          </p:nvPr>
        </p:nvSpPr>
        <p:spPr/>
        <p:txBody>
          <a:bodyPr>
            <a:normAutofit lnSpcReduction="10000"/>
          </a:bodyPr>
          <a:lstStyle/>
          <a:p>
            <a:pPr>
              <a:lnSpc>
                <a:spcPct val="90000"/>
              </a:lnSpc>
              <a:buNone/>
              <a:defRPr/>
            </a:pPr>
            <a:r>
              <a:rPr lang="en-US" sz="3600" b="1" dirty="0">
                <a:effectLst>
                  <a:outerShdw blurRad="38100" dist="38100" dir="2700000" algn="tl">
                    <a:srgbClr val="C0C0C0"/>
                  </a:outerShdw>
                </a:effectLst>
              </a:rPr>
              <a:t>Positive Student Control </a:t>
            </a:r>
          </a:p>
          <a:p>
            <a:pPr>
              <a:lnSpc>
                <a:spcPct val="90000"/>
              </a:lnSpc>
              <a:buNone/>
              <a:defRPr/>
            </a:pPr>
            <a:r>
              <a:rPr lang="en-US" sz="3600" b="1" dirty="0">
                <a:effectLst>
                  <a:outerShdw blurRad="38100" dist="38100" dir="2700000" algn="tl">
                    <a:srgbClr val="C0C0C0"/>
                  </a:outerShdw>
                </a:effectLst>
              </a:rPr>
              <a:t>The School as a Culture</a:t>
            </a:r>
            <a:r>
              <a:rPr lang="en-US" sz="2800" b="1" dirty="0">
                <a:effectLst>
                  <a:outerShdw blurRad="38100" dist="38100" dir="2700000" algn="tl">
                    <a:srgbClr val="C0C0C0"/>
                  </a:outerShdw>
                </a:effectLst>
              </a:rPr>
              <a:t> </a:t>
            </a:r>
          </a:p>
          <a:p>
            <a:pPr>
              <a:lnSpc>
                <a:spcPct val="90000"/>
              </a:lnSpc>
              <a:defRPr/>
            </a:pPr>
            <a:r>
              <a:rPr lang="en-US" dirty="0">
                <a:effectLst>
                  <a:outerShdw blurRad="38100" dist="38100" dir="2700000" algn="tl">
                    <a:srgbClr val="C0C0C0"/>
                  </a:outerShdw>
                </a:effectLst>
              </a:rPr>
              <a:t>The Development of a Positive Program </a:t>
            </a:r>
          </a:p>
          <a:p>
            <a:pPr>
              <a:lnSpc>
                <a:spcPct val="90000"/>
              </a:lnSpc>
              <a:defRPr/>
            </a:pPr>
            <a:r>
              <a:rPr lang="en-US" dirty="0">
                <a:effectLst>
                  <a:outerShdw blurRad="38100" dist="38100" dir="2700000" algn="tl">
                    <a:srgbClr val="C0C0C0"/>
                  </a:outerShdw>
                </a:effectLst>
              </a:rPr>
              <a:t>Five Premises about the School Environment and Students </a:t>
            </a:r>
          </a:p>
          <a:p>
            <a:pPr>
              <a:lnSpc>
                <a:spcPct val="90000"/>
              </a:lnSpc>
              <a:defRPr/>
            </a:pPr>
            <a:r>
              <a:rPr lang="en-US" dirty="0">
                <a:effectLst>
                  <a:outerShdw blurRad="38100" dist="38100" dir="2700000" algn="tl">
                    <a:srgbClr val="C0C0C0"/>
                  </a:outerShdw>
                </a:effectLst>
              </a:rPr>
              <a:t>It All Starts in the Classroom </a:t>
            </a:r>
          </a:p>
          <a:p>
            <a:pPr>
              <a:lnSpc>
                <a:spcPct val="90000"/>
              </a:lnSpc>
              <a:defRPr/>
            </a:pPr>
            <a:r>
              <a:rPr lang="en-US" dirty="0">
                <a:effectLst>
                  <a:outerShdw blurRad="38100" dist="38100" dir="2700000" algn="tl">
                    <a:srgbClr val="C0C0C0"/>
                  </a:outerShdw>
                </a:effectLst>
              </a:rPr>
              <a:t>Developing Good Rules </a:t>
            </a:r>
          </a:p>
          <a:p>
            <a:pPr>
              <a:lnSpc>
                <a:spcPct val="90000"/>
              </a:lnSpc>
              <a:defRPr/>
            </a:pPr>
            <a:r>
              <a:rPr lang="en-US" dirty="0">
                <a:effectLst>
                  <a:outerShdw blurRad="38100" dist="38100" dir="2700000" algn="tl">
                    <a:srgbClr val="C0C0C0"/>
                  </a:outerShdw>
                </a:effectLst>
              </a:rPr>
              <a:t>Smallness Is Good: Developing Learning Communities </a:t>
            </a:r>
          </a:p>
          <a:p>
            <a:pPr>
              <a:lnSpc>
                <a:spcPct val="90000"/>
              </a:lnSpc>
              <a:defRPr/>
            </a:pPr>
            <a:r>
              <a:rPr lang="en-US" dirty="0">
                <a:effectLst>
                  <a:outerShdw blurRad="38100" dist="38100" dir="2700000" algn="tl">
                    <a:srgbClr val="C0C0C0"/>
                  </a:outerShdw>
                </a:effectLst>
              </a:rPr>
              <a:t>Other Factors Influencing Behavior</a:t>
            </a:r>
            <a:endParaRPr lang="en-US" dirty="0"/>
          </a:p>
        </p:txBody>
      </p:sp>
    </p:spTree>
    <p:extLst>
      <p:ext uri="{BB962C8B-B14F-4D97-AF65-F5344CB8AC3E}">
        <p14:creationId xmlns:p14="http://schemas.microsoft.com/office/powerpoint/2010/main" val="774262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Creating a Positive Learning Climate</a:t>
            </a:r>
            <a:endParaRPr lang="en-US" dirty="0"/>
          </a:p>
        </p:txBody>
      </p:sp>
      <p:sp>
        <p:nvSpPr>
          <p:cNvPr id="3" name="Content Placeholder 2"/>
          <p:cNvSpPr>
            <a:spLocks noGrp="1"/>
          </p:cNvSpPr>
          <p:nvPr>
            <p:ph idx="1"/>
          </p:nvPr>
        </p:nvSpPr>
        <p:spPr/>
        <p:txBody>
          <a:bodyPr/>
          <a:lstStyle/>
          <a:p>
            <a:pPr>
              <a:buNone/>
              <a:defRPr/>
            </a:pPr>
            <a:endParaRPr lang="en-US" b="1" dirty="0" smtClean="0">
              <a:effectLst>
                <a:outerShdw blurRad="38100" dist="38100" dir="2700000" algn="tl">
                  <a:srgbClr val="C0C0C0"/>
                </a:outerShdw>
              </a:effectLst>
            </a:endParaRPr>
          </a:p>
          <a:p>
            <a:pPr>
              <a:buNone/>
              <a:defRPr/>
            </a:pPr>
            <a:r>
              <a:rPr lang="en-US" b="1" dirty="0" smtClean="0">
                <a:effectLst>
                  <a:outerShdw blurRad="38100" dist="38100" dir="2700000" algn="tl">
                    <a:srgbClr val="C0C0C0"/>
                  </a:outerShdw>
                </a:effectLst>
              </a:rPr>
              <a:t>Violence </a:t>
            </a:r>
            <a:r>
              <a:rPr lang="en-US" b="1" dirty="0">
                <a:effectLst>
                  <a:outerShdw blurRad="38100" dist="38100" dir="2700000" algn="tl">
                    <a:srgbClr val="C0C0C0"/>
                  </a:outerShdw>
                </a:effectLst>
              </a:rPr>
              <a:t>and Disorder </a:t>
            </a:r>
          </a:p>
          <a:p>
            <a:pPr>
              <a:defRPr/>
            </a:pPr>
            <a:r>
              <a:rPr lang="en-US" dirty="0">
                <a:effectLst>
                  <a:outerShdw blurRad="38100" dist="38100" dir="2700000" algn="tl">
                    <a:srgbClr val="C0C0C0"/>
                  </a:outerShdw>
                </a:effectLst>
              </a:rPr>
              <a:t>Keeping It a fair Playing Field </a:t>
            </a:r>
          </a:p>
          <a:p>
            <a:pPr>
              <a:defRPr/>
            </a:pPr>
            <a:r>
              <a:rPr lang="en-US" dirty="0">
                <a:effectLst>
                  <a:outerShdw blurRad="38100" dist="38100" dir="2700000" algn="tl">
                    <a:srgbClr val="C0C0C0"/>
                  </a:outerShdw>
                </a:effectLst>
              </a:rPr>
              <a:t>Gangs </a:t>
            </a:r>
          </a:p>
          <a:p>
            <a:pPr>
              <a:defRPr/>
            </a:pPr>
            <a:r>
              <a:rPr lang="en-US" dirty="0">
                <a:effectLst>
                  <a:outerShdw blurRad="38100" dist="38100" dir="2700000" algn="tl">
                    <a:srgbClr val="C0C0C0"/>
                  </a:outerShdw>
                </a:effectLst>
              </a:rPr>
              <a:t>The School as a Safe Haven</a:t>
            </a:r>
            <a:endParaRPr lang="en-US" dirty="0"/>
          </a:p>
        </p:txBody>
      </p:sp>
    </p:spTree>
    <p:extLst>
      <p:ext uri="{BB962C8B-B14F-4D97-AF65-F5344CB8AC3E}">
        <p14:creationId xmlns:p14="http://schemas.microsoft.com/office/powerpoint/2010/main" val="11330730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Creating a Positive Learning Climate</a:t>
            </a:r>
          </a:p>
        </p:txBody>
      </p:sp>
      <p:sp>
        <p:nvSpPr>
          <p:cNvPr id="3" name="Content Placeholder 2"/>
          <p:cNvSpPr>
            <a:spLocks noGrp="1"/>
          </p:cNvSpPr>
          <p:nvPr>
            <p:ph idx="1"/>
          </p:nvPr>
        </p:nvSpPr>
        <p:spPr/>
        <p:txBody>
          <a:bodyPr/>
          <a:lstStyle/>
          <a:p>
            <a:pPr>
              <a:spcBef>
                <a:spcPct val="0"/>
              </a:spcBef>
              <a:buNone/>
              <a:defRPr/>
            </a:pPr>
            <a:r>
              <a:rPr lang="en-US" b="1" dirty="0">
                <a:effectLst>
                  <a:outerShdw blurRad="38100" dist="38100" dir="2700000" algn="tl">
                    <a:srgbClr val="C0C0C0"/>
                  </a:outerShdw>
                </a:effectLst>
              </a:rPr>
              <a:t>The Counseling Program </a:t>
            </a:r>
          </a:p>
          <a:p>
            <a:pPr>
              <a:spcBef>
                <a:spcPct val="0"/>
              </a:spcBef>
              <a:defRPr/>
            </a:pPr>
            <a:r>
              <a:rPr lang="en-US" dirty="0">
                <a:effectLst>
                  <a:outerShdw blurRad="38100" dist="38100" dir="2700000" algn="tl">
                    <a:srgbClr val="C0C0C0"/>
                  </a:outerShdw>
                </a:effectLst>
              </a:rPr>
              <a:t>Advisor/Advisee Systems Organizing Counseling Activities </a:t>
            </a:r>
          </a:p>
          <a:p>
            <a:pPr>
              <a:spcBef>
                <a:spcPct val="0"/>
              </a:spcBef>
              <a:defRPr/>
            </a:pPr>
            <a:r>
              <a:rPr lang="en-US" dirty="0">
                <a:effectLst>
                  <a:outerShdw blurRad="38100" dist="38100" dir="2700000" algn="tl">
                    <a:srgbClr val="C0C0C0"/>
                  </a:outerShdw>
                </a:effectLst>
              </a:rPr>
              <a:t>Establishing a Good Advisement Program </a:t>
            </a:r>
          </a:p>
          <a:p>
            <a:pPr>
              <a:spcBef>
                <a:spcPct val="0"/>
              </a:spcBef>
              <a:defRPr/>
            </a:pPr>
            <a:r>
              <a:rPr lang="en-US" dirty="0">
                <a:effectLst>
                  <a:outerShdw blurRad="38100" dist="38100" dir="2700000" algn="tl">
                    <a:srgbClr val="C0C0C0"/>
                  </a:outerShdw>
                </a:effectLst>
              </a:rPr>
              <a:t>The Role of the Guidance Counselor </a:t>
            </a:r>
          </a:p>
          <a:p>
            <a:pPr>
              <a:spcBef>
                <a:spcPct val="0"/>
              </a:spcBef>
              <a:buNone/>
              <a:defRPr/>
            </a:pPr>
            <a:r>
              <a:rPr lang="en-US" b="1" dirty="0">
                <a:effectLst>
                  <a:outerShdw blurRad="38100" dist="38100" dir="2700000" algn="tl">
                    <a:srgbClr val="C0C0C0"/>
                  </a:outerShdw>
                </a:effectLst>
              </a:rPr>
              <a:t>Student Services </a:t>
            </a:r>
          </a:p>
          <a:p>
            <a:pPr>
              <a:spcBef>
                <a:spcPct val="0"/>
              </a:spcBef>
              <a:defRPr/>
            </a:pPr>
            <a:r>
              <a:rPr lang="en-US" dirty="0">
                <a:effectLst>
                  <a:outerShdw blurRad="38100" dist="38100" dir="2700000" algn="tl">
                    <a:srgbClr val="C0C0C0"/>
                  </a:outerShdw>
                </a:effectLst>
              </a:rPr>
              <a:t>Student Referral System </a:t>
            </a:r>
          </a:p>
          <a:p>
            <a:pPr>
              <a:spcBef>
                <a:spcPct val="0"/>
              </a:spcBef>
              <a:buNone/>
              <a:defRPr/>
            </a:pPr>
            <a:r>
              <a:rPr lang="en-US" b="1" dirty="0">
                <a:effectLst>
                  <a:outerShdw blurRad="38100" dist="38100" dir="2700000" algn="tl">
                    <a:srgbClr val="C0C0C0"/>
                  </a:outerShdw>
                </a:effectLst>
              </a:rPr>
              <a:t>Principal’s Role in Coordination and Articulation</a:t>
            </a:r>
            <a:endParaRPr lang="en-US" dirty="0"/>
          </a:p>
        </p:txBody>
      </p:sp>
    </p:spTree>
    <p:extLst>
      <p:ext uri="{BB962C8B-B14F-4D97-AF65-F5344CB8AC3E}">
        <p14:creationId xmlns:p14="http://schemas.microsoft.com/office/powerpoint/2010/main" val="9459055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Human">
      <a:dk1>
        <a:sysClr val="windowText" lastClr="000000"/>
      </a:dk1>
      <a:lt1>
        <a:sysClr val="window" lastClr="FFFFFF"/>
      </a:lt1>
      <a:dk2>
        <a:srgbClr val="795339"/>
      </a:dk2>
      <a:lt2>
        <a:srgbClr val="F7EEDD"/>
      </a:lt2>
      <a:accent1>
        <a:srgbClr val="AD2E27"/>
      </a:accent1>
      <a:accent2>
        <a:srgbClr val="3F3D66"/>
      </a:accent2>
      <a:accent3>
        <a:srgbClr val="17517A"/>
      </a:accent3>
      <a:accent4>
        <a:srgbClr val="877E48"/>
      </a:accent4>
      <a:accent5>
        <a:srgbClr val="AF8B1E"/>
      </a:accent5>
      <a:accent6>
        <a:srgbClr val="A35E21"/>
      </a:accent6>
      <a:hlink>
        <a:srgbClr val="9B7300"/>
      </a:hlink>
      <a:folHlink>
        <a:srgbClr val="D6A73B"/>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Human">
      <a:fillStyleLst>
        <a:solidFill>
          <a:schemeClr val="phClr"/>
        </a:solidFill>
        <a:gradFill>
          <a:gsLst>
            <a:gs pos="0">
              <a:schemeClr val="phClr">
                <a:tint val="30000"/>
                <a:satMod val="175000"/>
              </a:schemeClr>
            </a:gs>
            <a:gs pos="50000">
              <a:schemeClr val="phClr">
                <a:tint val="55000"/>
                <a:satMod val="200000"/>
              </a:schemeClr>
            </a:gs>
            <a:gs pos="70000">
              <a:schemeClr val="phClr">
                <a:tint val="70000"/>
                <a:satMod val="175000"/>
              </a:schemeClr>
            </a:gs>
            <a:gs pos="100000">
              <a:schemeClr val="phClr">
                <a:tint val="85000"/>
                <a:satMod val="175000"/>
              </a:schemeClr>
            </a:gs>
          </a:gsLst>
          <a:lin ang="8000000" scaled="1"/>
        </a:gradFill>
        <a:gradFill>
          <a:gsLst>
            <a:gs pos="0">
              <a:schemeClr val="phClr">
                <a:shade val="100000"/>
                <a:satMod val="140000"/>
              </a:schemeClr>
            </a:gs>
            <a:gs pos="40000">
              <a:schemeClr val="phClr">
                <a:shade val="65000"/>
                <a:satMod val="140000"/>
              </a:schemeClr>
            </a:gs>
            <a:gs pos="70000">
              <a:schemeClr val="phClr">
                <a:shade val="40000"/>
                <a:satMod val="115000"/>
              </a:schemeClr>
            </a:gs>
            <a:gs pos="100000">
              <a:schemeClr val="phClr">
                <a:shade val="20000"/>
                <a:satMod val="115000"/>
              </a:schemeClr>
            </a:gs>
          </a:gsLst>
          <a:lin ang="8000000" scaled="1"/>
        </a:gradFill>
      </a:fillStyleLst>
      <a:lnStyleLst>
        <a:ln w="5000" cap="rnd" cmpd="sng" algn="ctr">
          <a:solidFill>
            <a:schemeClr val="phClr"/>
          </a:solidFill>
          <a:prstDash val="solid"/>
        </a:ln>
        <a:ln w="12700" cap="rnd" cmpd="sng" algn="ctr">
          <a:solidFill>
            <a:schemeClr val="phClr"/>
          </a:solidFill>
          <a:prstDash val="solid"/>
        </a:ln>
        <a:ln w="28100" cap="rnd" cmpd="sng" algn="ctr">
          <a:solidFill>
            <a:schemeClr val="phClr"/>
          </a:solidFill>
          <a:prstDash val="solid"/>
        </a:ln>
      </a:lnStyleLst>
      <a:effectStyleLst>
        <a:effectStyle>
          <a:effectLst>
            <a:outerShdw blurRad="39000" dist="25400" dir="9000000" rotWithShape="0">
              <a:srgbClr val="1A0000">
                <a:alpha val="35000"/>
              </a:srgbClr>
            </a:outerShdw>
          </a:effectLst>
        </a:effectStyle>
        <a:effectStyle>
          <a:effectLst>
            <a:outerShdw blurRad="39000" dist="25400" dir="9000000" rotWithShape="0">
              <a:srgbClr val="1A0000">
                <a:alpha val="40000"/>
              </a:srgbClr>
            </a:outerShdw>
          </a:effectLst>
        </a:effectStyle>
        <a:effectStyle>
          <a:effectLst>
            <a:outerShdw blurRad="39000" dist="25400" dir="9000000" rotWithShape="0">
              <a:srgbClr val="000000">
                <a:alpha val="40000"/>
              </a:srgbClr>
            </a:outerShdw>
          </a:effectLst>
          <a:scene3d>
            <a:camera prst="orthographicFront">
              <a:rot lat="0" lon="0" rev="0"/>
            </a:camera>
            <a:lightRig rig="brightRoom" dir="tr">
              <a:rot lat="0" lon="0" rev="3540000"/>
            </a:lightRig>
          </a:scene3d>
          <a:sp3d prstMaterial="matte">
            <a:bevelT w="190500" h="44450" prst="cross"/>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10</TotalTime>
  <Words>208</Words>
  <Application>Microsoft Office PowerPoint</Application>
  <PresentationFormat>On-screen Show (4:3)</PresentationFormat>
  <Paragraphs>28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Default Theme</vt:lpstr>
      <vt:lpstr>Creating a Positive Learning Environment</vt:lpstr>
      <vt:lpstr>PowerPoint Presentation</vt:lpstr>
      <vt:lpstr>Creating a Positive Learning Climate</vt:lpstr>
      <vt:lpstr>Creating a Positive Learning Climate</vt:lpstr>
      <vt:lpstr>Creating a Positive Learning Climate</vt:lpstr>
    </vt:vector>
  </TitlesOfParts>
  <Company>Caldwell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a Positive Learning Environment</dc:title>
  <dc:creator>Jeff Church</dc:creator>
  <cp:lastModifiedBy>Jeff Church</cp:lastModifiedBy>
  <cp:revision>2</cp:revision>
  <dcterms:created xsi:type="dcterms:W3CDTF">2012-09-08T19:59:51Z</dcterms:created>
  <dcterms:modified xsi:type="dcterms:W3CDTF">2012-09-08T20:10:24Z</dcterms:modified>
</cp:coreProperties>
</file>